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autoCompressPictures="0">
  <p:sldMasterIdLst>
    <p:sldMasterId id="2147483669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/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horzBarState="maximized">
    <p:restoredLeft sz="14892"/>
    <p:restoredTop sz="94660"/>
  </p:normalViewPr>
  <p:slideViewPr>
    <p:cSldViewPr snapToGrid="0">
      <p:cViewPr varScale="1">
        <p:scale>
          <a:sx n="46" d="100"/>
          <a:sy n="46" d="100"/>
        </p:scale>
        <p:origin x="60" y="126"/>
      </p:cViewPr>
    </p:cSldViewPr>
  </p:slideViewPr>
  <p:notesTextViewPr>
    <p:cViewPr>
      <p:scale>
        <a:sx n="100" d="100"/>
        <a:sy n="100" d="100"/>
      </p:scale>
      <p:origin x="0" y="0"/>
    </p:cViewPr>
  </p:notesTextViewPr>
  <p:gridSpacing cx="36868100" cy="36868100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presProps" Target="presProps.xml"  /><Relationship Id="rId11" Type="http://schemas.openxmlformats.org/officeDocument/2006/relationships/viewProps" Target="viewProps.xml"  /><Relationship Id="rId12" Type="http://schemas.openxmlformats.org/officeDocument/2006/relationships/theme" Target="theme/theme1.xml"  /><Relationship Id="rId13" Type="http://schemas.openxmlformats.org/officeDocument/2006/relationships/tableStyles" Target="tableStyles.xml"  /><Relationship Id="rId2" Type="http://schemas.openxmlformats.org/officeDocument/2006/relationships/slide" Target="slides/slide1.xml"  /><Relationship Id="rId3" Type="http://schemas.openxmlformats.org/officeDocument/2006/relationships/slide" Target="slides/slide2.xml"  /><Relationship Id="rId4" Type="http://schemas.openxmlformats.org/officeDocument/2006/relationships/slide" Target="slides/slide3.xml"  /><Relationship Id="rId5" Type="http://schemas.openxmlformats.org/officeDocument/2006/relationships/slide" Target="slides/slide4.xml"  /><Relationship Id="rId6" Type="http://schemas.openxmlformats.org/officeDocument/2006/relationships/slide" Target="slides/slide5.xml"  /><Relationship Id="rId7" Type="http://schemas.openxmlformats.org/officeDocument/2006/relationships/slide" Target="slides/slide6.xml"  /><Relationship Id="rId8" Type="http://schemas.openxmlformats.org/officeDocument/2006/relationships/slide" Target="slides/slide7.xml"  /><Relationship Id="rId9" Type="http://schemas.openxmlformats.org/officeDocument/2006/relationships/slide" Target="slides/slide8.xml"  /></Relationship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3.jpeg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2" name="Freeform 11"/>
          <p:cNvSpPr/>
          <p:nvPr/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reeform 13"/>
          <p:cNvSpPr/>
          <p:nvPr/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 25"/>
          <p:cNvSpPr/>
          <p:nvPr/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14"/>
          <p:cNvSpPr/>
          <p:nvPr/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891201" y="662656"/>
            <a:ext cx="9755187" cy="2766528"/>
          </a:xfrm>
        </p:spPr>
        <p:txBody>
          <a:bodyPr anchor="b">
            <a:normAutofit/>
          </a:bodyPr>
          <a:lstStyle>
            <a:lvl1pPr algn="r">
              <a:defRPr sz="8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420000">
            <a:off x="983062" y="3505209"/>
            <a:ext cx="9755187" cy="550333"/>
          </a:xfrm>
        </p:spPr>
        <p:txBody>
          <a:bodyPr anchor="t">
            <a:noAutofit/>
          </a:bodyPr>
          <a:lstStyle>
            <a:lvl1pPr marL="0" indent="0" algn="r">
              <a:buNone/>
              <a:defRPr sz="2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21420000">
            <a:off x="4948541" y="4578463"/>
            <a:ext cx="6143653" cy="1163112"/>
          </a:xfrm>
        </p:spPr>
        <p:txBody>
          <a:bodyPr/>
          <a:lstStyle>
            <a:lvl1pPr algn="ctr">
              <a:defRPr sz="54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F7AFFB9B-9FB8-469E-96F9-4D32314110B6}" type="datetimeFigureOut">
              <a:rPr lang="en-US" dirty="0"/>
              <a:t>4/20/2017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21420000">
            <a:off x="-5560" y="4883024"/>
            <a:ext cx="4047239" cy="1195538"/>
          </a:xfrm>
        </p:spPr>
        <p:txBody>
          <a:bodyPr vert="horz" lIns="91440" tIns="45720" rIns="91440" bIns="45720" rtlCol="0" anchor="ctr"/>
          <a:lstStyle>
            <a:lvl1pPr algn="r">
              <a:defRPr lang="en-US" sz="5400" dirty="0"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21420000">
            <a:off x="9851758" y="3832648"/>
            <a:ext cx="907186" cy="49847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5" name="5-Point Star 24"/>
          <p:cNvSpPr/>
          <p:nvPr/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06333"/>
            <a:ext cx="10394708" cy="58884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801" y="685799"/>
            <a:ext cx="10392513" cy="319490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80" y="4702923"/>
            <a:ext cx="10394728" cy="682472"/>
          </a:xfrm>
        </p:spPr>
        <p:txBody>
          <a:bodyPr anchor="t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D2AC3-6A0B-4169-B1EA-E3AE8B351BDD}" type="datetimeFigureOut">
              <a:rPr lang="en-US" dirty="0"/>
              <a:t>4/20/2017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902" cy="3194903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79" y="4106333"/>
            <a:ext cx="10394729" cy="127360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B9363-8B87-41B7-9F8E-64519CBB8F34}" type="datetimeFigureOut">
              <a:rPr lang="en-US" dirty="0"/>
              <a:t>4/20/2017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1732" y="685800"/>
            <a:ext cx="9525020" cy="2916704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550264" y="3610032"/>
            <a:ext cx="8667956" cy="377768"/>
          </a:xfrm>
        </p:spPr>
        <p:txBody>
          <a:bodyPr anchor="t">
            <a:normAutofit/>
          </a:bodyPr>
          <a:lstStyle>
            <a:lvl1pPr marL="0" indent="0" algn="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4106334"/>
            <a:ext cx="10396882" cy="126825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F5746-5284-4951-9F37-7AE924EDBCB7}" type="datetimeFigureOut">
              <a:rPr lang="en-US" dirty="0"/>
              <a:t>4/20/2017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85801" y="89262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473083" y="292282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723854"/>
            <a:ext cx="10394707" cy="2511835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247468"/>
            <a:ext cx="10394707" cy="114064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98B29-7265-4A65-A2A4-6703C057B7C1}" type="datetimeFigureOut">
              <a:rPr lang="en-US" dirty="0"/>
              <a:t>4/20/2017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802" y="685800"/>
            <a:ext cx="10394706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802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462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234621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70380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770380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BA082-94DF-4C4B-A041-6624924AB0A8}" type="datetimeFigureOut">
              <a:rPr lang="en-US" dirty="0"/>
              <a:t>4/20/2017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그림 열 3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9184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780" y="2063395"/>
            <a:ext cx="3310128" cy="1536725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91840" y="4389287"/>
            <a:ext cx="3310128" cy="98529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741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235999" y="2063395"/>
            <a:ext cx="3310128" cy="1535237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235999" y="4389286"/>
            <a:ext cx="3310128" cy="9853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68944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768819" y="2063394"/>
            <a:ext cx="3310128" cy="1537196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768819" y="4389284"/>
            <a:ext cx="3310128" cy="98530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686C4-3AB5-4E0C-86CA-FB108C350AA9}" type="datetimeFigureOut">
              <a:rPr lang="en-US" dirty="0"/>
              <a:t>4/20/2017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2063396"/>
            <a:ext cx="10394707" cy="3311190"/>
          </a:xfrm>
        </p:spPr>
        <p:txBody>
          <a:bodyPr vert="eaVert" anchor="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F1211-4E0C-4AB3-B04F-585959BDAFE8}" type="datetimeFigureOut">
              <a:rPr lang="en-US" dirty="0"/>
              <a:t>4/20/2017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15862" y="685800"/>
            <a:ext cx="2264646" cy="468878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685800"/>
            <a:ext cx="7904431" cy="4688785"/>
          </a:xfrm>
        </p:spPr>
        <p:txBody>
          <a:bodyPr vert="eaVert" anchor="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DECAF-D3BE-4069-9C78-642ECCD01477}" type="datetimeFigureOut">
              <a:rPr lang="en-US" dirty="0"/>
              <a:t>4/20/2017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3311189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BDC27-E420-4878-9EE6-7B9656D6442A}" type="datetimeFigureOut">
              <a:rPr lang="en-US" dirty="0"/>
              <a:t>4/20/2017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319348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3742267"/>
            <a:ext cx="10394707" cy="163961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F47CF-67C9-420C-80A5-E2069FF0C2DF}" type="datetimeFigureOut">
              <a:rPr lang="en-US" dirty="0"/>
              <a:t>4/20/2017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8140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5088714" cy="3311189"/>
          </a:xfrm>
        </p:spPr>
        <p:txBody>
          <a:bodyPr anchor="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5993971" y="2063396"/>
            <a:ext cx="5086538" cy="3311189"/>
          </a:xfrm>
        </p:spPr>
        <p:txBody>
          <a:bodyPr anchor="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2DC73-F065-42F5-A9F2-D90B2E42A0B3}" type="datetimeFigureOut">
              <a:rPr lang="en-US" dirty="0"/>
              <a:t>4/20/2017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1158140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8356" y="2063396"/>
            <a:ext cx="4856158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802" y="2861733"/>
            <a:ext cx="5088712" cy="2512852"/>
          </a:xfrm>
        </p:spPr>
        <p:txBody>
          <a:bodyPr anchor="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8191" y="2063396"/>
            <a:ext cx="4864491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5993969" y="2861733"/>
            <a:ext cx="5088713" cy="2512852"/>
          </a:xfrm>
        </p:spPr>
        <p:txBody>
          <a:bodyPr anchor="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EA702-9B29-41CC-9BCC-3DF8A0D379FE}" type="datetimeFigureOut">
              <a:rPr lang="en-US" dirty="0"/>
              <a:t>4/20/2017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649AC-CB8F-4FF1-9A34-5861C74DD0A7}" type="datetimeFigureOut">
              <a:rPr lang="en-US" dirty="0"/>
              <a:t>4/20/2017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5CECA-2D3A-4680-9B49-752200DE467C}" type="datetimeFigureOut">
              <a:rPr lang="en-US" dirty="0"/>
              <a:t>4/20/2017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643" y="685800"/>
            <a:ext cx="4126860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46132" y="685800"/>
            <a:ext cx="6034375" cy="4688785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642" y="2709052"/>
            <a:ext cx="4126861" cy="266553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3BFE2-83B7-4B0A-B9D3-AB28331082B3}" type="datetimeFigureOut">
              <a:rPr lang="en-US" dirty="0"/>
              <a:t>4/20/2017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6345302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82362" y="0"/>
            <a:ext cx="3598146" cy="507153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2709052"/>
            <a:ext cx="6345301" cy="2362481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F78E3-FDA3-4D28-AAA2-0B81F349A39D}" type="datetimeFigureOut">
              <a:rPr lang="en-US" dirty="0"/>
              <a:t>4/20/2017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slideLayout" Target="../slideLayouts/slideLayout12.xml"  /><Relationship Id="rId13" Type="http://schemas.openxmlformats.org/officeDocument/2006/relationships/slideLayout" Target="../slideLayouts/slideLayout13.xml"  /><Relationship Id="rId14" Type="http://schemas.openxmlformats.org/officeDocument/2006/relationships/slideLayout" Target="../slideLayouts/slideLayout14.xml"  /><Relationship Id="rId15" Type="http://schemas.openxmlformats.org/officeDocument/2006/relationships/slideLayout" Target="../slideLayouts/slideLayout15.xml"  /><Relationship Id="rId16" Type="http://schemas.openxmlformats.org/officeDocument/2006/relationships/slideLayout" Target="../slideLayouts/slideLayout16.xml"  /><Relationship Id="rId17" Type="http://schemas.openxmlformats.org/officeDocument/2006/relationships/slideLayout" Target="../slideLayouts/slideLayout17.xml"  /><Relationship Id="rId18" Type="http://schemas.openxmlformats.org/officeDocument/2006/relationships/theme" Target="../theme/theme1.xml"  /><Relationship Id="rId19" Type="http://schemas.openxmlformats.org/officeDocument/2006/relationships/image" Target="../media/image3.jpeg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11" name="Rectangle 10"/>
            <p:cNvSpPr/>
            <p:nvPr/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63396"/>
            <a:ext cx="10396883" cy="3311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C35BB1C6-BF8F-4481-8AB2-603A1C8A906A}" type="datetimeFigureOut">
              <a:rPr lang="en-US" dirty="0"/>
              <a:t>4/20/2017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5400" kern="1200" cap="all" baseline="0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120000"/>
        </a:lnSpc>
        <a:spcBef>
          <a:spcPts val="10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10" Type="http://schemas.openxmlformats.org/officeDocument/2006/relationships/hyperlink" Target="https://ko.wikipedia.org/wiki/%EA%B3%B5%ED%95%99" TargetMode="External" /><Relationship Id="rId2" Type="http://schemas.openxmlformats.org/officeDocument/2006/relationships/hyperlink" Target="https://ko.wikipedia.org/wiki/%EC%98%81%EC%96%B4" TargetMode="External" /><Relationship Id="rId3" Type="http://schemas.openxmlformats.org/officeDocument/2006/relationships/hyperlink" Target="https://ko.wikipedia.org/wiki/%EB%AC%B8%ED%99%94%EC%96%B4" TargetMode="External" /><Relationship Id="rId4" Type="http://schemas.openxmlformats.org/officeDocument/2006/relationships/hyperlink" Target="https://ko.wikipedia.org/wiki/%EC%95%8C%EA%B3%A0%EB%A6%AC%EC%A6%98" TargetMode="External" /><Relationship Id="rId5" Type="http://schemas.openxmlformats.org/officeDocument/2006/relationships/hyperlink" Target="https://ko.wikipedia.org/wiki/%ED%94%84%EB%A1%9C%EA%B7%B8%EB%9E%98%EB%B0%8D_%EC%96%B8%EC%96%B4" TargetMode="External" /><Relationship Id="rId6" Type="http://schemas.openxmlformats.org/officeDocument/2006/relationships/hyperlink" Target="https://ko.wikipedia.org/wiki/%EC%BB%B4%ED%93%A8%ED%84%B0_%ED%94%84%EB%A1%9C%EA%B7%B8%EB%9E%A8" TargetMode="External" /><Relationship Id="rId7" Type="http://schemas.openxmlformats.org/officeDocument/2006/relationships/hyperlink" Target="https://ko.wikipedia.org/wiki/%EA%B8%B0%EB%B2%95" TargetMode="External" /><Relationship Id="rId8" Type="http://schemas.openxmlformats.org/officeDocument/2006/relationships/hyperlink" Target="https://ko.wikipedia.org/wiki/%EA%B3%BC%ED%95%99" TargetMode="External" /><Relationship Id="rId9" Type="http://schemas.openxmlformats.org/officeDocument/2006/relationships/hyperlink" Target="https://ko.wikipedia.org/wiki/%EC%88%98%ED%95%99" TargetMode="External"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.png"  /><Relationship Id="rId3" Type="http://schemas.openxmlformats.org/officeDocument/2006/relationships/image" Target="../media/image10.jpe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.png"  /><Relationship Id="rId3" Type="http://schemas.openxmlformats.org/officeDocument/2006/relationships/image" Target="../media/image12.png"  /><Relationship Id="rId4" Type="http://schemas.openxmlformats.org/officeDocument/2006/relationships/image" Target="../media/image13.png" 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669705"/>
            <a:ext cx="12192000" cy="890016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 rot="21058473">
            <a:off x="813005" y="1103683"/>
            <a:ext cx="9755187" cy="2766528"/>
          </a:xfrm>
        </p:spPr>
        <p:txBody>
          <a:bodyPr/>
          <a:lstStyle/>
          <a:p>
            <a:r>
              <a:rPr lang="en-US" altLang="ko-KR" b="1" dirty="0" smtClean="0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portfolio</a:t>
            </a:r>
            <a:endParaRPr lang="ko-KR" altLang="en-US" b="1" dirty="0">
              <a:ln w="38100">
                <a:solidFill>
                  <a:schemeClr val="tx1"/>
                </a:solidFill>
              </a:ln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 rot="21085851">
            <a:off x="983061" y="4020362"/>
            <a:ext cx="9755187" cy="550333"/>
          </a:xfrm>
        </p:spPr>
        <p:txBody>
          <a:bodyPr/>
          <a:lstStyle/>
          <a:p>
            <a:r>
              <a:rPr lang="en-US" altLang="ko-KR" dirty="0" err="1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NuLL</a:t>
            </a:r>
            <a:r>
              <a:rPr lang="en-US" altLang="ko-KR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 CODE (10420</a:t>
            </a:r>
            <a:r>
              <a:rPr lang="ko-KR" altLang="en-US" b="1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조민혁</a:t>
            </a:r>
            <a:r>
              <a:rPr lang="en-US" altLang="ko-KR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, 10419</a:t>
            </a:r>
            <a:r>
              <a:rPr lang="ko-KR" altLang="en-US" b="1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정상건</a:t>
            </a:r>
            <a:r>
              <a:rPr lang="en-US" altLang="ko-KR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, 10510</a:t>
            </a:r>
            <a:r>
              <a:rPr lang="ko-KR" altLang="en-US" b="1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배병민</a:t>
            </a:r>
            <a:r>
              <a:rPr lang="en-US" altLang="ko-KR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)</a:t>
            </a:r>
            <a:endParaRPr lang="ko-KR" altLang="en-US" dirty="0">
              <a:ln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7401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7987" y="-53489"/>
            <a:ext cx="12309987" cy="6924368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n w="12700">
                  <a:solidFill>
                    <a:schemeClr val="bg2">
                      <a:lumMod val="75000"/>
                    </a:schemeClr>
                  </a:solidFill>
                </a:ln>
                <a:solidFill>
                  <a:schemeClr val="bg1"/>
                </a:solidFill>
              </a:rPr>
              <a:t>목차</a:t>
            </a:r>
            <a:endParaRPr lang="ko-KR" altLang="en-US" dirty="0">
              <a:ln w="12700">
                <a:solidFill>
                  <a:schemeClr val="bg2">
                    <a:lumMod val="75000"/>
                  </a:schemeClr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3"/>
          </p:nvPr>
        </p:nvSpPr>
        <p:spPr>
          <a:xfrm>
            <a:off x="685801" y="2577054"/>
            <a:ext cx="10394707" cy="331118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n w="3175">
                  <a:solidFill>
                    <a:schemeClr val="tx2">
                      <a:lumMod val="40000"/>
                      <a:lumOff val="60000"/>
                    </a:schemeClr>
                  </a:solidFill>
                </a:ln>
                <a:solidFill>
                  <a:schemeClr val="bg1"/>
                </a:solidFill>
              </a:rPr>
              <a:t>프로그래밍이란</a:t>
            </a:r>
            <a:r>
              <a:rPr lang="en-US" altLang="ko-KR" b="1" dirty="0" smtClean="0">
                <a:ln w="3175">
                  <a:solidFill>
                    <a:schemeClr val="tx2">
                      <a:lumMod val="40000"/>
                      <a:lumOff val="60000"/>
                    </a:schemeClr>
                  </a:solidFill>
                </a:ln>
                <a:solidFill>
                  <a:schemeClr val="bg1"/>
                </a:solidFill>
                <a:latin typeface="+mn-ea"/>
                <a:cs typeface="Arial Unicode MS" panose="020B0604020202020204" pitchFamily="50" charset="-127"/>
              </a:rPr>
              <a:t>?</a:t>
            </a:r>
          </a:p>
          <a:p>
            <a:r>
              <a:rPr lang="ko-KR" altLang="en-US" b="1" dirty="0" smtClean="0">
                <a:ln w="3175">
                  <a:solidFill>
                    <a:schemeClr val="tx2">
                      <a:lumMod val="40000"/>
                      <a:lumOff val="60000"/>
                    </a:schemeClr>
                  </a:solidFill>
                </a:ln>
                <a:solidFill>
                  <a:schemeClr val="bg1"/>
                </a:solidFill>
              </a:rPr>
              <a:t>프로그래밍 관련 기사  </a:t>
            </a:r>
            <a:r>
              <a:rPr lang="en-US" altLang="ko-KR" b="1" dirty="0" smtClean="0">
                <a:ln w="3175">
                  <a:solidFill>
                    <a:schemeClr val="tx2">
                      <a:lumMod val="40000"/>
                      <a:lumOff val="6000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1</a:t>
            </a:r>
          </a:p>
          <a:p>
            <a:r>
              <a:rPr lang="ko-KR" altLang="en-US" b="1" dirty="0" smtClean="0">
                <a:ln w="3175">
                  <a:solidFill>
                    <a:schemeClr val="tx2">
                      <a:lumMod val="40000"/>
                      <a:lumOff val="60000"/>
                    </a:schemeClr>
                  </a:solidFill>
                </a:ln>
                <a:solidFill>
                  <a:schemeClr val="bg1"/>
                </a:solidFill>
              </a:rPr>
              <a:t>프로그래밍 관련 기사</a:t>
            </a:r>
            <a:r>
              <a:rPr lang="ko-KR" altLang="en-US" b="1" dirty="0">
                <a:ln w="3175">
                  <a:solidFill>
                    <a:schemeClr val="tx2">
                      <a:lumMod val="40000"/>
                      <a:lumOff val="6000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b="1" dirty="0" smtClean="0">
                <a:ln w="3175">
                  <a:solidFill>
                    <a:schemeClr val="tx2">
                      <a:lumMod val="40000"/>
                      <a:lumOff val="6000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2</a:t>
            </a:r>
          </a:p>
          <a:p>
            <a:r>
              <a:rPr lang="ko-KR" altLang="en-US" b="1" dirty="0" smtClean="0">
                <a:ln w="3175">
                  <a:solidFill>
                    <a:schemeClr val="tx2">
                      <a:lumMod val="40000"/>
                      <a:lumOff val="6000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프로그래밍 언어</a:t>
            </a:r>
            <a:endParaRPr lang="en-US" altLang="ko-KR" b="1" dirty="0" smtClean="0">
              <a:ln w="3175">
                <a:solidFill>
                  <a:schemeClr val="tx2">
                    <a:lumMod val="40000"/>
                    <a:lumOff val="6000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  <a:p>
            <a:r>
              <a:rPr lang="ko-KR" altLang="en-US" b="1" dirty="0" smtClean="0">
                <a:ln w="3175">
                  <a:solidFill>
                    <a:schemeClr val="tx2">
                      <a:lumMod val="40000"/>
                      <a:lumOff val="60000"/>
                    </a:schemeClr>
                  </a:solidFill>
                </a:ln>
                <a:solidFill>
                  <a:schemeClr val="bg1"/>
                </a:solidFill>
              </a:rPr>
              <a:t>프로그래밍의 전망</a:t>
            </a:r>
            <a:endParaRPr lang="en-US" altLang="ko-KR" b="1" dirty="0" smtClean="0">
              <a:ln w="3175">
                <a:solidFill>
                  <a:schemeClr val="tx2">
                    <a:lumMod val="40000"/>
                    <a:lumOff val="60000"/>
                  </a:schemeClr>
                </a:solidFill>
              </a:ln>
              <a:solidFill>
                <a:schemeClr val="bg1"/>
              </a:solidFill>
            </a:endParaRPr>
          </a:p>
          <a:p>
            <a:r>
              <a:rPr lang="en-US" altLang="ko-KR" b="1" dirty="0" smtClean="0">
                <a:ln w="3175">
                  <a:solidFill>
                    <a:schemeClr val="tx2">
                      <a:lumMod val="40000"/>
                      <a:lumOff val="60000"/>
                    </a:schemeClr>
                  </a:solidFill>
                </a:ln>
                <a:solidFill>
                  <a:schemeClr val="bg1"/>
                </a:solidFill>
              </a:rPr>
              <a:t>---</a:t>
            </a:r>
            <a:r>
              <a:rPr lang="ko-KR" altLang="en-US" b="1" dirty="0" smtClean="0">
                <a:ln w="3175">
                  <a:solidFill>
                    <a:schemeClr val="tx2">
                      <a:lumMod val="40000"/>
                      <a:lumOff val="60000"/>
                    </a:schemeClr>
                  </a:solidFill>
                </a:ln>
                <a:solidFill>
                  <a:schemeClr val="bg1"/>
                </a:solidFill>
              </a:rPr>
              <a:t>끝</a:t>
            </a:r>
            <a:r>
              <a:rPr lang="en-US" altLang="ko-KR" b="1" dirty="0" smtClean="0">
                <a:ln w="3175">
                  <a:solidFill>
                    <a:schemeClr val="tx2">
                      <a:lumMod val="40000"/>
                      <a:lumOff val="60000"/>
                    </a:schemeClr>
                  </a:solidFill>
                </a:ln>
                <a:solidFill>
                  <a:schemeClr val="bg1"/>
                </a:solidFill>
              </a:rPr>
              <a:t>---</a:t>
            </a:r>
            <a:endParaRPr lang="ko-KR" altLang="en-US" b="1" dirty="0">
              <a:ln w="3175">
                <a:solidFill>
                  <a:schemeClr val="tx2">
                    <a:lumMod val="40000"/>
                    <a:lumOff val="60000"/>
                  </a:schemeClr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8701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3626" y="685800"/>
            <a:ext cx="10396882" cy="1151965"/>
          </a:xfrm>
        </p:spPr>
        <p:txBody>
          <a:bodyPr/>
          <a:lstStyle/>
          <a:p>
            <a:r>
              <a:rPr lang="ko-KR" altLang="en-US" dirty="0" smtClean="0"/>
              <a:t> 우리의 주제</a:t>
            </a:r>
            <a:r>
              <a:rPr lang="en-US" altLang="ko-KR" dirty="0" smtClean="0"/>
              <a:t>, </a:t>
            </a:r>
            <a:r>
              <a:rPr lang="ko-KR" altLang="en-US" dirty="0" smtClean="0"/>
              <a:t>프로그래밍이란</a:t>
            </a:r>
            <a:r>
              <a:rPr lang="en-US" altLang="ko-KR" dirty="0" smtClean="0">
                <a:latin typeface="+mn-ea"/>
                <a:ea typeface="+mn-ea"/>
              </a:rPr>
              <a:t>?</a:t>
            </a:r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3"/>
          </p:nvPr>
        </p:nvSpPr>
        <p:spPr>
          <a:xfrm>
            <a:off x="685801" y="1837765"/>
            <a:ext cx="10394707" cy="3700331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프로그래밍이란</a:t>
            </a:r>
            <a:r>
              <a:rPr lang="en-US" altLang="ko-KR" dirty="0" smtClean="0">
                <a:latin typeface="+mn-ea"/>
              </a:rPr>
              <a:t>?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ko-KR" altLang="ko-KR" b="1" dirty="0" smtClean="0"/>
              <a:t>컴퓨터 프로그래밍</a:t>
            </a:r>
            <a:r>
              <a:rPr lang="ko-KR" altLang="ko-KR" dirty="0" smtClean="0"/>
              <a:t>(</a:t>
            </a:r>
            <a:r>
              <a:rPr lang="ko-KR" altLang="ko-KR" b="1" dirty="0" smtClean="0">
                <a:hlinkClick r:id="rId2" tooltip="영어"/>
              </a:rPr>
              <a:t>영어</a:t>
            </a:r>
            <a:r>
              <a:rPr lang="ko-KR" altLang="ko-KR" dirty="0" smtClean="0"/>
              <a:t>: </a:t>
            </a:r>
            <a:r>
              <a:rPr lang="ko-KR" altLang="ko-KR" b="1" dirty="0" smtClean="0">
                <a:latin typeface="+mn-ea"/>
              </a:rPr>
              <a:t>computer programming</a:t>
            </a:r>
            <a:r>
              <a:rPr lang="ko-KR" altLang="ko-KR" dirty="0" smtClean="0"/>
              <a:t>) 또는 </a:t>
            </a:r>
            <a:endParaRPr lang="en-US" altLang="ko-KR" dirty="0" smtClean="0"/>
          </a:p>
          <a:p>
            <a:pPr>
              <a:buFont typeface="Wingdings" panose="05000000000000000000" pitchFamily="2" charset="2"/>
              <a:buChar char="à"/>
            </a:pPr>
            <a:r>
              <a:rPr lang="ko-KR" altLang="ko-KR" dirty="0" smtClean="0"/>
              <a:t>간단히 </a:t>
            </a:r>
            <a:r>
              <a:rPr lang="ko-KR" altLang="ko-KR" b="1" dirty="0" smtClean="0"/>
              <a:t>프로그래밍</a:t>
            </a:r>
            <a:r>
              <a:rPr lang="ko-KR" altLang="ko-KR" dirty="0" smtClean="0"/>
              <a:t>(</a:t>
            </a:r>
            <a:r>
              <a:rPr lang="ko-KR" altLang="ko-KR" b="1" dirty="0" smtClean="0">
                <a:latin typeface="+mn-ea"/>
              </a:rPr>
              <a:t>programming</a:t>
            </a:r>
            <a:r>
              <a:rPr lang="ko-KR" altLang="ko-KR" dirty="0" smtClean="0"/>
              <a:t>, </a:t>
            </a:r>
            <a:r>
              <a:rPr lang="ko-KR" altLang="ko-KR" b="1" dirty="0" smtClean="0">
                <a:hlinkClick r:id="rId3" tooltip="문화어"/>
              </a:rPr>
              <a:t>문화어</a:t>
            </a:r>
            <a:r>
              <a:rPr lang="ko-KR" altLang="ko-KR" dirty="0" smtClean="0"/>
              <a:t>: </a:t>
            </a:r>
            <a:r>
              <a:rPr lang="ko-KR" altLang="ko-KR" dirty="0" smtClean="0"/>
              <a:t>프로그</a:t>
            </a:r>
            <a:r>
              <a:rPr lang="ko-KR" altLang="en-US" dirty="0" smtClean="0"/>
              <a:t>램</a:t>
            </a:r>
            <a:r>
              <a:rPr lang="ko-KR" altLang="ko-KR" dirty="0" smtClean="0"/>
              <a:t> </a:t>
            </a:r>
            <a:r>
              <a:rPr lang="ko-KR" altLang="ko-KR" dirty="0" smtClean="0"/>
              <a:t>작성) 혹은 </a:t>
            </a:r>
            <a:r>
              <a:rPr lang="ko-KR" altLang="ko-KR" b="1" dirty="0" smtClean="0"/>
              <a:t>코딩</a:t>
            </a:r>
            <a:r>
              <a:rPr lang="ko-KR" altLang="ko-KR" dirty="0" smtClean="0"/>
              <a:t>(</a:t>
            </a:r>
            <a:r>
              <a:rPr lang="ko-KR" altLang="ko-KR" b="1" dirty="0" smtClean="0">
                <a:latin typeface="+mn-ea"/>
              </a:rPr>
              <a:t>coding</a:t>
            </a:r>
            <a:r>
              <a:rPr lang="ko-KR" altLang="ko-KR" dirty="0" smtClean="0"/>
              <a:t>)</a:t>
            </a:r>
            <a:endParaRPr lang="en-US" altLang="ko-KR" dirty="0" smtClean="0"/>
          </a:p>
          <a:p>
            <a:pPr>
              <a:buFont typeface="Wingdings" panose="05000000000000000000" pitchFamily="2" charset="2"/>
              <a:buChar char="à"/>
            </a:pPr>
            <a:r>
              <a:rPr lang="ko-KR" altLang="ko-KR" dirty="0" smtClean="0"/>
              <a:t>하나 이상의 관련된 추상 </a:t>
            </a:r>
            <a:r>
              <a:rPr lang="ko-KR" altLang="ko-KR" b="1" dirty="0" smtClean="0">
                <a:hlinkClick r:id="rId4" tooltip="알고리즘"/>
              </a:rPr>
              <a:t>알고리즘</a:t>
            </a:r>
            <a:r>
              <a:rPr lang="ko-KR" altLang="ko-KR" dirty="0" smtClean="0"/>
              <a:t>을 특정한 </a:t>
            </a:r>
            <a:r>
              <a:rPr lang="ko-KR" altLang="ko-KR" b="1" dirty="0" smtClean="0">
                <a:hlinkClick r:id="rId5" tooltip="프로그래밍 언어"/>
              </a:rPr>
              <a:t>프로그래밍</a:t>
            </a:r>
            <a:r>
              <a:rPr lang="ko-KR" altLang="ko-KR" dirty="0" smtClean="0">
                <a:hlinkClick r:id="rId5" tooltip="프로그래밍 언어"/>
              </a:rPr>
              <a:t> </a:t>
            </a:r>
            <a:r>
              <a:rPr lang="ko-KR" altLang="ko-KR" b="1" dirty="0" smtClean="0">
                <a:hlinkClick r:id="rId5" tooltip="프로그래밍 언어"/>
              </a:rPr>
              <a:t>언어</a:t>
            </a:r>
            <a:r>
              <a:rPr lang="ko-KR" altLang="ko-KR" dirty="0" smtClean="0"/>
              <a:t>를 이용해 구체적인 </a:t>
            </a:r>
            <a:r>
              <a:rPr lang="ko-KR" altLang="ko-KR" b="1" dirty="0" smtClean="0">
                <a:hlinkClick r:id="rId6" tooltip="컴퓨터 프로그램"/>
              </a:rPr>
              <a:t>컴퓨터 프로</a:t>
            </a:r>
            <a:r>
              <a:rPr lang="en-US" altLang="ko-KR" b="1" dirty="0" smtClean="0">
                <a:hlinkClick r:id="rId6" tooltip="컴퓨터 프로그램"/>
              </a:rPr>
              <a:t>      </a:t>
            </a:r>
            <a:r>
              <a:rPr lang="ko-KR" altLang="ko-KR" b="1" dirty="0" smtClean="0">
                <a:hlinkClick r:id="rId6" tooltip="컴퓨터 프로그램"/>
              </a:rPr>
              <a:t>그램</a:t>
            </a:r>
            <a:r>
              <a:rPr lang="ko-KR" altLang="ko-KR" dirty="0" smtClean="0"/>
              <a:t>으로 구현하는 기술을 말한다. </a:t>
            </a:r>
            <a:endParaRPr lang="en-US" altLang="ko-KR" dirty="0" smtClean="0"/>
          </a:p>
          <a:p>
            <a:pPr>
              <a:buFont typeface="Wingdings" panose="05000000000000000000" pitchFamily="2" charset="2"/>
              <a:buChar char="à"/>
            </a:pPr>
            <a:r>
              <a:rPr lang="ko-KR" altLang="ko-KR" dirty="0" smtClean="0"/>
              <a:t>프로그래밍은 </a:t>
            </a:r>
            <a:r>
              <a:rPr lang="ko-KR" altLang="ko-KR" b="1" dirty="0" smtClean="0">
                <a:hlinkClick r:id="rId7" tooltip="기법"/>
              </a:rPr>
              <a:t>기법</a:t>
            </a:r>
            <a:r>
              <a:rPr lang="ko-KR" altLang="ko-KR" dirty="0" smtClean="0"/>
              <a:t>, </a:t>
            </a:r>
            <a:r>
              <a:rPr lang="ko-KR" altLang="ko-KR" b="1" dirty="0" smtClean="0">
                <a:hlinkClick r:id="rId8" tooltip="과학"/>
              </a:rPr>
              <a:t>과학</a:t>
            </a:r>
            <a:r>
              <a:rPr lang="ko-KR" altLang="ko-KR" dirty="0" smtClean="0"/>
              <a:t>, </a:t>
            </a:r>
            <a:r>
              <a:rPr lang="ko-KR" altLang="ko-KR" b="1" dirty="0" smtClean="0">
                <a:hlinkClick r:id="rId9" tooltip="수학"/>
              </a:rPr>
              <a:t>수학</a:t>
            </a:r>
            <a:r>
              <a:rPr lang="ko-KR" altLang="ko-KR" dirty="0" smtClean="0"/>
              <a:t>, </a:t>
            </a:r>
            <a:r>
              <a:rPr lang="ko-KR" altLang="ko-KR" b="1" dirty="0" smtClean="0">
                <a:hlinkClick r:id="rId10" tooltip="공학"/>
              </a:rPr>
              <a:t>공학</a:t>
            </a:r>
            <a:r>
              <a:rPr lang="ko-KR" altLang="ko-KR" dirty="0" smtClean="0"/>
              <a:t>적 속성들을 가지고 있다</a:t>
            </a:r>
            <a:r>
              <a:rPr lang="en-US" altLang="ko-KR" dirty="0" smtClean="0"/>
              <a:t>.</a:t>
            </a:r>
          </a:p>
          <a:p>
            <a:r>
              <a:rPr lang="ko-KR" altLang="en-US" b="1" dirty="0" smtClean="0"/>
              <a:t>프로그래머 </a:t>
            </a:r>
            <a:r>
              <a:rPr lang="ko-KR" altLang="en-US" b="1" dirty="0"/>
              <a:t>종류로는 </a:t>
            </a:r>
            <a:r>
              <a:rPr lang="ko-KR" altLang="en-US" b="1" dirty="0" smtClean="0"/>
              <a:t>게임개발자 </a:t>
            </a:r>
            <a:r>
              <a:rPr lang="en-US" altLang="ko-KR" b="1" dirty="0" smtClean="0"/>
              <a:t>,  </a:t>
            </a:r>
            <a:r>
              <a:rPr lang="ko-KR" altLang="en-US" b="1" dirty="0" smtClean="0"/>
              <a:t>웹 개발자 </a:t>
            </a:r>
            <a:r>
              <a:rPr lang="en-US" altLang="ko-KR" b="1" dirty="0"/>
              <a:t>, </a:t>
            </a:r>
            <a:r>
              <a:rPr lang="en-US" altLang="ko-KR" b="1" dirty="0" smtClean="0"/>
              <a:t> </a:t>
            </a:r>
            <a:r>
              <a:rPr lang="ko-KR" altLang="en-US" b="1" dirty="0" err="1" smtClean="0"/>
              <a:t>앱</a:t>
            </a:r>
            <a:r>
              <a:rPr lang="ko-KR" altLang="en-US" b="1" dirty="0" smtClean="0"/>
              <a:t> 개발자  </a:t>
            </a:r>
            <a:endParaRPr lang="en-US" altLang="ko-KR" dirty="0" smtClean="0"/>
          </a:p>
          <a:p>
            <a:pPr marL="0" indent="0">
              <a:buNone/>
            </a:pPr>
            <a:r>
              <a:rPr lang="ko-KR" altLang="en-US" b="1" dirty="0" smtClean="0"/>
              <a:t>시스템개발자 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응용프로그래머 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소프트웨어개발자</a:t>
            </a:r>
            <a:r>
              <a:rPr lang="ko-KR" altLang="en-US" dirty="0" smtClean="0"/>
              <a:t> </a:t>
            </a:r>
            <a:r>
              <a:rPr lang="ko-KR" altLang="en-US" b="1" dirty="0" smtClean="0"/>
              <a:t>등 </a:t>
            </a:r>
          </a:p>
          <a:p>
            <a:pPr marL="0" indent="0">
              <a:buNone/>
            </a:pPr>
            <a:r>
              <a:rPr lang="ko-KR" altLang="en-US" b="1" dirty="0" smtClean="0"/>
              <a:t>다양한 </a:t>
            </a:r>
            <a:r>
              <a:rPr lang="ko-KR" altLang="en-US" b="1" dirty="0"/>
              <a:t>모든 개발자들을 </a:t>
            </a:r>
            <a:r>
              <a:rPr lang="ko-KR" altLang="en-US" b="1" dirty="0" smtClean="0"/>
              <a:t>프로그래머라고 함</a:t>
            </a:r>
            <a:endParaRPr lang="en-US" altLang="ko-KR" b="1" dirty="0" smtClean="0"/>
          </a:p>
          <a:p>
            <a:pPr marL="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60335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프로그래밍 관련 기사 </a:t>
            </a:r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3"/>
          </p:nvPr>
        </p:nvSpPr>
        <p:spPr>
          <a:xfrm>
            <a:off x="518375" y="2333852"/>
            <a:ext cx="4002110" cy="3311189"/>
          </a:xfrm>
        </p:spPr>
        <p:txBody>
          <a:bodyPr>
            <a:normAutofit fontScale="77500" lnSpcReduction="20000"/>
          </a:bodyPr>
          <a:lstStyle/>
          <a:p>
            <a:r>
              <a:rPr lang="en-US" altLang="ko-KR" dirty="0" smtClean="0">
                <a:sym typeface="Wingdings" panose="05000000000000000000" pitchFamily="2" charset="2"/>
              </a:rPr>
              <a:t>AI</a:t>
            </a:r>
            <a:r>
              <a:rPr lang="ko-KR" altLang="en-US" dirty="0" smtClean="0">
                <a:sym typeface="Wingdings" panose="05000000000000000000" pitchFamily="2" charset="2"/>
              </a:rPr>
              <a:t>를 활용해 실력이 낮은 학생을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배려하</a:t>
            </a:r>
            <a:r>
              <a:rPr lang="ko-KR" altLang="en-US" dirty="0">
                <a:sym typeface="Wingdings" panose="05000000000000000000" pitchFamily="2" charset="2"/>
              </a:rPr>
              <a:t>였</a:t>
            </a:r>
            <a:r>
              <a:rPr lang="ko-KR" altLang="en-US" dirty="0" smtClean="0">
                <a:sym typeface="Wingdings" panose="05000000000000000000" pitchFamily="2" charset="2"/>
              </a:rPr>
              <a:t>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></a:t>
            </a:r>
            <a:r>
              <a:rPr lang="ko-KR" altLang="en-US" dirty="0" err="1">
                <a:sym typeface="Wingdings" panose="05000000000000000000" pitchFamily="2" charset="2"/>
              </a:rPr>
              <a:t>앨</a:t>
            </a:r>
            <a:r>
              <a:rPr lang="ko-KR" altLang="en-US" dirty="0" err="1" smtClean="0">
                <a:sym typeface="Wingdings" panose="05000000000000000000" pitchFamily="2" charset="2"/>
              </a:rPr>
              <a:t>리스는</a:t>
            </a:r>
            <a:r>
              <a:rPr lang="ko-KR" altLang="en-US" dirty="0" smtClean="0">
                <a:sym typeface="Wingdings" panose="05000000000000000000" pitchFamily="2" charset="2"/>
              </a:rPr>
              <a:t>  </a:t>
            </a:r>
            <a:r>
              <a:rPr lang="ko-KR" altLang="en-US" dirty="0" smtClean="0">
                <a:sym typeface="Wingdings" panose="05000000000000000000" pitchFamily="2" charset="2"/>
              </a:rPr>
              <a:t>프로그래밍을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쉽게 배우기 위해 만든 웹 사이트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</a:t>
            </a:r>
            <a:r>
              <a:rPr lang="ko-KR" altLang="en-US" dirty="0" smtClean="0">
                <a:sym typeface="Wingdings" panose="05000000000000000000" pitchFamily="2" charset="2"/>
              </a:rPr>
              <a:t>이 기사는 프로그래밍을 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독학하기 위해 힘든 사람을 위해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만든 사이트가 </a:t>
            </a:r>
            <a:r>
              <a:rPr lang="ko-KR" altLang="en-US" dirty="0" err="1" smtClean="0">
                <a:sym typeface="Wingdings" panose="05000000000000000000" pitchFamily="2" charset="2"/>
              </a:rPr>
              <a:t>있다는걸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알려주는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것 같고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이걸 고른 </a:t>
            </a:r>
            <a:r>
              <a:rPr lang="ko-KR" altLang="en-US" dirty="0" smtClean="0">
                <a:sym typeface="Wingdings" panose="05000000000000000000" pitchFamily="2" charset="2"/>
              </a:rPr>
              <a:t>이유는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이 </a:t>
            </a:r>
            <a:r>
              <a:rPr lang="en-US" altLang="ko-KR" dirty="0" err="1" smtClean="0">
                <a:sym typeface="Wingdings" panose="05000000000000000000" pitchFamily="2" charset="2"/>
              </a:rPr>
              <a:t>PPt</a:t>
            </a:r>
            <a:r>
              <a:rPr lang="ko-KR" altLang="en-US" dirty="0" smtClean="0">
                <a:sym typeface="Wingdings" panose="05000000000000000000" pitchFamily="2" charset="2"/>
              </a:rPr>
              <a:t>를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누군가가 보고 사용할 수 </a:t>
            </a:r>
            <a:r>
              <a:rPr lang="ko-KR" altLang="en-US" dirty="0" smtClean="0">
                <a:sym typeface="Wingdings" panose="05000000000000000000" pitchFamily="2" charset="2"/>
              </a:rPr>
              <a:t>있지 </a:t>
            </a:r>
            <a:r>
              <a:rPr lang="en-US" altLang="ko-KR" dirty="0">
                <a:sym typeface="Wingdings" panose="05000000000000000000" pitchFamily="2" charset="2"/>
              </a:rPr>
              <a:t/>
            </a:r>
            <a:br>
              <a:rPr lang="en-US" altLang="ko-KR" dirty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않을까라는 </a:t>
            </a:r>
            <a:r>
              <a:rPr lang="ko-KR" altLang="en-US" dirty="0" smtClean="0">
                <a:sym typeface="Wingdings" panose="05000000000000000000" pitchFamily="2" charset="2"/>
              </a:rPr>
              <a:t>생각 때문이다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</a:t>
            </a:r>
            <a:r>
              <a:rPr lang="ko-KR" altLang="en-US" dirty="0" smtClean="0">
                <a:sym typeface="Wingdings" panose="05000000000000000000" pitchFamily="2" charset="2"/>
              </a:rPr>
              <a:t>그리고 기사 위에 다른 것이 </a:t>
            </a:r>
            <a:r>
              <a:rPr lang="ko-KR" altLang="en-US" dirty="0" smtClean="0">
                <a:sym typeface="Wingdings" panose="05000000000000000000" pitchFamily="2" charset="2"/>
              </a:rPr>
              <a:t>있는데 </a:t>
            </a:r>
            <a:r>
              <a:rPr lang="en-US" altLang="ko-KR" dirty="0">
                <a:sym typeface="Wingdings" panose="05000000000000000000" pitchFamily="2" charset="2"/>
              </a:rPr>
              <a:t/>
            </a:r>
            <a:br>
              <a:rPr lang="en-US" altLang="ko-KR" dirty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그건 만든 사람 설명이니 </a:t>
            </a:r>
            <a:r>
              <a:rPr lang="ko-KR" altLang="en-US" dirty="0" smtClean="0">
                <a:sym typeface="Wingdings" panose="05000000000000000000" pitchFamily="2" charset="2"/>
              </a:rPr>
              <a:t>넘겼다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8808" y="1589393"/>
            <a:ext cx="6858957" cy="4915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491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프로그래밍 관련 기사 </a:t>
            </a:r>
            <a:r>
              <a:rPr lang="en-US" altLang="ko-KR" dirty="0" smtClean="0"/>
              <a:t>2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3267" y="1837765"/>
            <a:ext cx="6206415" cy="3311525"/>
          </a:xfrm>
        </p:spPr>
      </p:pic>
      <p:sp>
        <p:nvSpPr>
          <p:cNvPr id="5" name="TextBox 4"/>
          <p:cNvSpPr txBox="1"/>
          <p:nvPr/>
        </p:nvSpPr>
        <p:spPr>
          <a:xfrm>
            <a:off x="888642" y="1837765"/>
            <a:ext cx="388760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프로그래밍에 대해 관심이 높아지는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가운데 저런 교육 대안이 생기는 것이 </a:t>
            </a:r>
            <a:endParaRPr lang="en-US" altLang="ko-KR" dirty="0" smtClean="0"/>
          </a:p>
          <a:p>
            <a:r>
              <a:rPr lang="ko-KR" altLang="en-US" dirty="0" smtClean="0"/>
              <a:t>신기하다</a:t>
            </a:r>
            <a:r>
              <a:rPr lang="en-US" altLang="ko-KR" dirty="0" smtClean="0"/>
              <a:t>.</a:t>
            </a:r>
            <a:br>
              <a:rPr lang="en-US" altLang="ko-KR" dirty="0" smtClean="0"/>
            </a:b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88642" y="2884867"/>
            <a:ext cx="33567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코드윙즈란</a:t>
            </a:r>
            <a:r>
              <a:rPr lang="en-US" altLang="ko-KR" dirty="0" smtClean="0"/>
              <a:t>, 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 err="1" smtClean="0"/>
              <a:t>너티빌런즈가</a:t>
            </a:r>
            <a:r>
              <a:rPr lang="ko-KR" altLang="en-US" dirty="0" smtClean="0"/>
              <a:t> 영상으로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프로그래밍 언어를 </a:t>
            </a:r>
            <a:r>
              <a:rPr lang="ko-KR" altLang="en-US" dirty="0" smtClean="0"/>
              <a:t>가르치는 것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88642" y="4190059"/>
            <a:ext cx="31149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이런 교육 방식들이 늘어나면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좋겠다는 </a:t>
            </a:r>
            <a:r>
              <a:rPr lang="ko-KR" altLang="en-US" dirty="0" smtClean="0"/>
              <a:t>생각이 든다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85526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11201" y="158187"/>
            <a:ext cx="10396882" cy="1151965"/>
          </a:xfrm>
        </p:spPr>
        <p:txBody>
          <a:bodyPr/>
          <a:lstStyle/>
          <a:p>
            <a:r>
              <a:rPr lang="ko-KR" altLang="en-US" dirty="0" smtClean="0">
                <a:ln w="127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프로그래밍 언어</a:t>
            </a:r>
            <a:endParaRPr lang="ko-KR" altLang="en-US" dirty="0">
              <a:ln w="127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/>
          <a:srcRect t="24999" r="781"/>
          <a:stretch/>
        </p:blipFill>
        <p:spPr>
          <a:xfrm>
            <a:off x="0" y="1310152"/>
            <a:ext cx="12096750" cy="5427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598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1758412" cy="6375042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  <a:effectLst>
            <a:outerShdw blurRad="50800" dist="50800" dir="5400000" algn="ctr" rotWithShape="0">
              <a:schemeClr val="tx1"/>
            </a:outerShdw>
          </a:effec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프로그래밍의 전망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3"/>
          </p:nvPr>
        </p:nvSpPr>
        <p:spPr>
          <a:xfrm>
            <a:off x="685800" y="1837766"/>
            <a:ext cx="10394707" cy="3536820"/>
          </a:xfrm>
        </p:spPr>
        <p:txBody>
          <a:bodyPr/>
          <a:lstStyle/>
          <a:p>
            <a:r>
              <a:rPr lang="en-US" altLang="ko-KR" dirty="0">
                <a:solidFill>
                  <a:schemeClr val="bg2">
                    <a:lumMod val="20000"/>
                    <a:lumOff val="80000"/>
                  </a:schemeClr>
                </a:solidFill>
              </a:rPr>
              <a:t>4</a:t>
            </a:r>
            <a:r>
              <a:rPr lang="ko-KR" altLang="en-US" dirty="0">
                <a:solidFill>
                  <a:schemeClr val="bg2">
                    <a:lumMod val="20000"/>
                    <a:lumOff val="80000"/>
                  </a:schemeClr>
                </a:solidFill>
              </a:rPr>
              <a:t>차 산업혁명에 적극 대비하기 위해서도 </a:t>
            </a:r>
            <a:r>
              <a:rPr lang="en-US" altLang="ko-KR" dirty="0">
                <a:solidFill>
                  <a:schemeClr val="bg2">
                    <a:lumMod val="20000"/>
                    <a:lumOff val="80000"/>
                  </a:schemeClr>
                </a:solidFill>
              </a:rPr>
              <a:t>C</a:t>
            </a:r>
            <a:r>
              <a:rPr lang="ko-KR" altLang="en-US" dirty="0">
                <a:solidFill>
                  <a:schemeClr val="bg2">
                    <a:lumMod val="20000"/>
                    <a:lumOff val="80000"/>
                  </a:schemeClr>
                </a:solidFill>
              </a:rPr>
              <a:t>언어를 비롯한 </a:t>
            </a:r>
            <a:r>
              <a:rPr lang="en-US" altLang="ko-KR" dirty="0">
                <a:solidFill>
                  <a:schemeClr val="bg2">
                    <a:lumMod val="20000"/>
                    <a:lumOff val="80000"/>
                  </a:schemeClr>
                </a:solidFill>
              </a:rPr>
              <a:t>IT</a:t>
            </a:r>
            <a:r>
              <a:rPr lang="ko-KR" altLang="en-US" dirty="0">
                <a:solidFill>
                  <a:schemeClr val="bg2">
                    <a:lumMod val="20000"/>
                    <a:lumOff val="80000"/>
                  </a:schemeClr>
                </a:solidFill>
              </a:rPr>
              <a:t>기술은 </a:t>
            </a:r>
            <a:r>
              <a:rPr lang="ko-KR" altLang="en-US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필수다</a:t>
            </a:r>
            <a:r>
              <a:rPr lang="en-US" altLang="ko-KR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.</a:t>
            </a:r>
          </a:p>
          <a:p>
            <a:pPr marL="0" indent="0">
              <a:buNone/>
            </a:pPr>
            <a:r>
              <a:rPr lang="ko-KR" altLang="en-US" dirty="0">
                <a:solidFill>
                  <a:schemeClr val="bg2">
                    <a:lumMod val="20000"/>
                    <a:lumOff val="80000"/>
                  </a:schemeClr>
                </a:solidFill>
              </a:rPr>
              <a:t>정보보안학과나 정보보호학과</a:t>
            </a:r>
            <a:r>
              <a:rPr lang="en-US" altLang="ko-KR" dirty="0">
                <a:solidFill>
                  <a:schemeClr val="bg2">
                    <a:lumMod val="20000"/>
                    <a:lumOff val="80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bg2">
                    <a:lumMod val="20000"/>
                    <a:lumOff val="80000"/>
                  </a:schemeClr>
                </a:solidFill>
              </a:rPr>
              <a:t>프로그래밍학원 등을 찾는 학생들 역시 증가할 </a:t>
            </a:r>
            <a:r>
              <a:rPr lang="ko-KR" altLang="en-US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전망이라고 생각한다</a:t>
            </a:r>
            <a:endParaRPr lang="en-US" altLang="ko-KR" dirty="0" smtClean="0">
              <a:solidFill>
                <a:schemeClr val="bg2">
                  <a:lumMod val="20000"/>
                  <a:lumOff val="80000"/>
                </a:schemeClr>
              </a:solidFill>
            </a:endParaRPr>
          </a:p>
          <a:p>
            <a:pPr marL="0" indent="0">
              <a:buNone/>
            </a:pPr>
            <a:r>
              <a:rPr lang="en-US" altLang="ko-KR" dirty="0" smtClean="0"/>
              <a:t>  </a:t>
            </a:r>
            <a:r>
              <a:rPr lang="ko-KR" altLang="en-US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앞으로 상당히 중요한 역할을 맡게 되지 않을까 생각한다</a:t>
            </a:r>
            <a:r>
              <a:rPr lang="en-US" altLang="ko-KR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. </a:t>
            </a:r>
            <a:r>
              <a:rPr lang="ko-KR" altLang="en-US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예를 들어 </a:t>
            </a:r>
            <a:r>
              <a:rPr lang="en-US" altLang="ko-KR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4</a:t>
            </a:r>
            <a:r>
              <a:rPr lang="ko-KR" altLang="en-US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차 산업에서 </a:t>
            </a:r>
            <a:endParaRPr lang="en-US" altLang="ko-KR" dirty="0" smtClean="0">
              <a:solidFill>
                <a:schemeClr val="bg2">
                  <a:lumMod val="20000"/>
                  <a:lumOff val="80000"/>
                </a:schemeClr>
              </a:solidFill>
            </a:endParaRPr>
          </a:p>
          <a:p>
            <a:pPr marL="0" indent="0">
              <a:buNone/>
            </a:pPr>
            <a:r>
              <a:rPr lang="ko-KR" altLang="en-US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우리가 프로그래밍에 대해 무관심하다가 </a:t>
            </a:r>
            <a:r>
              <a:rPr lang="en-US" altLang="ko-KR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4</a:t>
            </a:r>
            <a:r>
              <a:rPr lang="ko-KR" altLang="en-US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차 산업을 맞이하게 된다면 그때 우린 </a:t>
            </a:r>
            <a:r>
              <a:rPr lang="en-US" altLang="ko-KR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/>
            </a:r>
            <a:br>
              <a:rPr lang="en-US" altLang="ko-KR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</a:br>
            <a:r>
              <a:rPr lang="ko-KR" altLang="en-US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남들보다 뒤쳐질지도 모르기 때문이다</a:t>
            </a:r>
            <a:r>
              <a:rPr lang="en-US" altLang="ko-KR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.</a:t>
            </a:r>
          </a:p>
          <a:p>
            <a:pPr marL="0" indent="0">
              <a:buNone/>
            </a:pPr>
            <a:endParaRPr lang="en-US" altLang="ko-KR" dirty="0">
              <a:solidFill>
                <a:schemeClr val="bg2">
                  <a:lumMod val="20000"/>
                  <a:lumOff val="80000"/>
                </a:schemeClr>
              </a:solidFill>
            </a:endParaRPr>
          </a:p>
          <a:p>
            <a:pPr marL="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48047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62346"/>
            <a:ext cx="12182610" cy="6920346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끝까지 봐주셔서 감사합니다</a:t>
            </a:r>
            <a:r>
              <a:rPr lang="en-US" altLang="ko-KR" b="1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  <a:endParaRPr lang="ko-KR" altLang="en-US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>
          <a:xfrm>
            <a:off x="685801" y="1655324"/>
            <a:ext cx="2466975" cy="23050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60462" y="3960374"/>
            <a:ext cx="2941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(</a:t>
            </a:r>
            <a:r>
              <a:rPr lang="ko-KR" altLang="en-US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끝났으니까 이제 셔야지</a:t>
            </a:r>
            <a:r>
              <a:rPr lang="en-US" altLang="ko-KR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^^)</a:t>
            </a:r>
            <a:endParaRPr lang="ko-KR" altLang="en-US" dirty="0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5183" y="3813087"/>
            <a:ext cx="2857500" cy="177165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696820" y="5674889"/>
            <a:ext cx="3385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끝나니까 날것 같다는 건 안 비밀</a:t>
            </a:r>
            <a:endParaRPr lang="ko-KR" altLang="en-US" dirty="0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370924" y="0"/>
            <a:ext cx="18210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NULLCODE </a:t>
            </a:r>
            <a:r>
              <a:rPr lang="ko-KR" altLang="en-US" dirty="0" err="1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화이팅</a:t>
            </a:r>
            <a:endParaRPr lang="ko-KR" altLang="en-US" dirty="0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8910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 ?><Relationships xmlns="http://schemas.openxmlformats.org/package/2006/relationships"><Relationship Id="rId1" Type="http://schemas.openxmlformats.org/officeDocument/2006/relationships/image" Target="../media/image1.jpeg"  /><Relationship Id="rId2" Type="http://schemas.openxmlformats.org/officeDocument/2006/relationships/image" Target="../media/image2.jpeg"  /></Relationships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name="주요 이벤트">
  <a:themeElements>
    <a:clrScheme name="Main Event">
      <a:dk1>
        <a:sysClr val="windowText" lastClr="000000"/>
      </a:dk1>
      <a:lt1>
        <a:sysClr val="window" lastClr="ffffff"/>
      </a:lt1>
      <a:dk2>
        <a:srgbClr val="424242"/>
      </a:dk2>
      <a:lt2>
        <a:srgbClr val="c8c8c8"/>
      </a:lt2>
      <a:accent1>
        <a:srgbClr val="b80e0f"/>
      </a:accent1>
      <a:accent2>
        <a:srgbClr val="a6987d"/>
      </a:accent2>
      <a:accent3>
        <a:srgbClr val="7f9a71"/>
      </a:accent3>
      <a:accent4>
        <a:srgbClr val="64969f"/>
      </a:accent4>
      <a:accent5>
        <a:srgbClr val="9b75b2"/>
      </a:accent5>
      <a:accent6>
        <a:srgbClr val="80737a"/>
      </a:accent6>
      <a:hlink>
        <a:srgbClr val="f21213"/>
      </a:hlink>
      <a:folHlink>
        <a:srgbClr val="b6a394"/>
      </a:folHlink>
    </a:clrScheme>
    <a:fontScheme name="Main Event">
      <a:majorFont>
        <a:latin typeface="Impact" panose="20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Impact" panose="20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in Even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blipFill rotWithShape="1">
          <a:blip r:embed="rId1">
            <a:duotone>
              <a:schemeClr val="phClr">
                <a:shade val="88000"/>
                <a:lumMod val="88000"/>
              </a:schemeClr>
              <a:schemeClr val="phClr"/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25400" dist="127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0"/>
        </a:gradFill>
        <a:blipFill rotWithShape="1">
          <a:blip r:embed="rId2">
            <a:duotone>
              <a:schemeClr val="phClr">
                <a:shade val="48000"/>
                <a:satMod val="110000"/>
                <a:lumMod val="40000"/>
              </a:schemeClr>
              <a:schemeClr val="phClr">
                <a:tint val="90000"/>
                <a:lumMod val="106000"/>
              </a:schemeClr>
            </a:duotone>
          </a:blip>
          <a:stretch>
            <a:fillRect/>
          </a:stretch>
        </a:blip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208</ep:Words>
  <ep:PresentationFormat>와이드스크린</ep:PresentationFormat>
  <ep:Paragraphs>37</ep:Paragraphs>
  <ep:Slides>8</ep:Slides>
  <ep:Notes>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ep:HeadingPairs>
  <ep:TitlesOfParts>
    <vt:vector size="9" baseType="lpstr">
      <vt:lpstr>주요 이벤트</vt:lpstr>
      <vt:lpstr xml:space="preserve"> 우리의 주제, 프로그래밍이란?</vt:lpstr>
      <vt:lpstr>프로그래밍 관련 기사 1</vt:lpstr>
      <vt:lpstr>프로그래밍 관련 기사 2</vt:lpstr>
      <vt:lpstr>프로그래밍 언어</vt:lpstr>
      <vt:lpstr>프로그래밍의 전망</vt:lpstr>
      <vt:lpstr>끝까지 봐주셔서 감사합니다.</vt:lpstr>
      <vt:lpstr>슬라이드 7</vt:lpstr>
      <vt:lpstr>슬라이드 8</vt:lpstr>
    </vt:vector>
  </ep:TitlesOfParts>
  <ep:HyperlinkBase/>
  <ep:Application>Show</ep:Application>
  <ep:AppVersion>0906.0000.01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2017-04-11T12:07:02.000</dcterms:created>
  <dc:creator>김미주</dc:creator>
  <cp:lastModifiedBy>kunho</cp:lastModifiedBy>
  <dcterms:modified xsi:type="dcterms:W3CDTF">2017-06-03T06:12:52.040</dcterms:modified>
  <cp:revision>28</cp:revision>
  <dc:title>portfolio</dc:title>
</cp:coreProperties>
</file>